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1"/>
  </p:notesMasterIdLst>
  <p:sldIdLst>
    <p:sldId id="256" r:id="rId2"/>
    <p:sldId id="263" r:id="rId3"/>
    <p:sldId id="264" r:id="rId4"/>
    <p:sldId id="260" r:id="rId5"/>
    <p:sldId id="259" r:id="rId6"/>
    <p:sldId id="257" r:id="rId7"/>
    <p:sldId id="262" r:id="rId8"/>
    <p:sldId id="258"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698" autoAdjust="0"/>
  </p:normalViewPr>
  <p:slideViewPr>
    <p:cSldViewPr>
      <p:cViewPr>
        <p:scale>
          <a:sx n="70" d="100"/>
          <a:sy n="70" d="100"/>
        </p:scale>
        <p:origin x="-1386" y="6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05D004-4A6F-41FD-AB5C-ABDEA4569F51}" type="datetimeFigureOut">
              <a:rPr lang="en-US" smtClean="0"/>
              <a:t>11/13/2013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1F68B4D-D490-4B35-9B3D-2BC9D7E9C6A0}" type="slidenum">
              <a:rPr lang="en-US" smtClean="0"/>
              <a:t>‹#›</a:t>
            </a:fld>
            <a:endParaRPr lang="en-US"/>
          </a:p>
        </p:txBody>
      </p:sp>
    </p:spTree>
    <p:extLst>
      <p:ext uri="{BB962C8B-B14F-4D97-AF65-F5344CB8AC3E}">
        <p14:creationId xmlns:p14="http://schemas.microsoft.com/office/powerpoint/2010/main" val="141486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1F68B4D-D490-4B35-9B3D-2BC9D7E9C6A0}" type="slidenum">
              <a:rPr lang="en-US" smtClean="0"/>
              <a:t>2</a:t>
            </a:fld>
            <a:endParaRPr lang="en-US"/>
          </a:p>
        </p:txBody>
      </p:sp>
    </p:spTree>
    <p:extLst>
      <p:ext uri="{BB962C8B-B14F-4D97-AF65-F5344CB8AC3E}">
        <p14:creationId xmlns:p14="http://schemas.microsoft.com/office/powerpoint/2010/main" val="27378936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http://www.youtube.com/watch?v=zaMyUuL_8js</a:t>
            </a:r>
            <a:endParaRPr lang="en-US" dirty="0"/>
          </a:p>
        </p:txBody>
      </p:sp>
      <p:sp>
        <p:nvSpPr>
          <p:cNvPr id="4" name="Slide Number Placeholder 3"/>
          <p:cNvSpPr>
            <a:spLocks noGrp="1"/>
          </p:cNvSpPr>
          <p:nvPr>
            <p:ph type="sldNum" sz="quarter" idx="10"/>
          </p:nvPr>
        </p:nvSpPr>
        <p:spPr/>
        <p:txBody>
          <a:bodyPr/>
          <a:lstStyle/>
          <a:p>
            <a:fld id="{F1F68B4D-D490-4B35-9B3D-2BC9D7E9C6A0}" type="slidenum">
              <a:rPr lang="en-US" smtClean="0"/>
              <a:t>3</a:t>
            </a:fld>
            <a:endParaRPr lang="en-US"/>
          </a:p>
        </p:txBody>
      </p:sp>
    </p:spTree>
    <p:extLst>
      <p:ext uri="{BB962C8B-B14F-4D97-AF65-F5344CB8AC3E}">
        <p14:creationId xmlns:p14="http://schemas.microsoft.com/office/powerpoint/2010/main" val="3810771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Authority</a:t>
            </a:r>
            <a:r>
              <a:rPr lang="en-US" baseline="0" dirty="0" smtClean="0"/>
              <a:t> can’t be trusted unless he becomes part of it.</a:t>
            </a:r>
            <a:endParaRPr lang="en-US" dirty="0"/>
          </a:p>
        </p:txBody>
      </p:sp>
      <p:sp>
        <p:nvSpPr>
          <p:cNvPr id="4" name="Slide Number Placeholder 3"/>
          <p:cNvSpPr>
            <a:spLocks noGrp="1"/>
          </p:cNvSpPr>
          <p:nvPr>
            <p:ph type="sldNum" sz="quarter" idx="10"/>
          </p:nvPr>
        </p:nvSpPr>
        <p:spPr/>
        <p:txBody>
          <a:bodyPr/>
          <a:lstStyle/>
          <a:p>
            <a:fld id="{F1F68B4D-D490-4B35-9B3D-2BC9D7E9C6A0}" type="slidenum">
              <a:rPr lang="en-US" smtClean="0"/>
              <a:t>6</a:t>
            </a:fld>
            <a:endParaRPr lang="en-US"/>
          </a:p>
        </p:txBody>
      </p:sp>
    </p:spTree>
    <p:extLst>
      <p:ext uri="{BB962C8B-B14F-4D97-AF65-F5344CB8AC3E}">
        <p14:creationId xmlns:p14="http://schemas.microsoft.com/office/powerpoint/2010/main" val="30236463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40847D7A-FC7B-4E73-A952-471C3DB3F104}" type="datetimeFigureOut">
              <a:rPr lang="en-US" smtClean="0"/>
              <a:t>11/13/2013</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721E481-3DD7-4DC6-801F-72690E47938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847D7A-FC7B-4E73-A952-471C3DB3F104}"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1E481-3DD7-4DC6-801F-72690E47938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847D7A-FC7B-4E73-A952-471C3DB3F104}" type="datetimeFigureOut">
              <a:rPr lang="en-US" smtClean="0"/>
              <a:t>11/13/2013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21E481-3DD7-4DC6-801F-72690E47938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40847D7A-FC7B-4E73-A952-471C3DB3F104}" type="datetimeFigureOut">
              <a:rPr lang="en-US" smtClean="0"/>
              <a:t>11/13/2013</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2721E481-3DD7-4DC6-801F-72690E47938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40847D7A-FC7B-4E73-A952-471C3DB3F104}" type="datetimeFigureOut">
              <a:rPr lang="en-US" smtClean="0"/>
              <a:t>11/13/2013</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2721E481-3DD7-4DC6-801F-72690E479384}" type="slidenum">
              <a:rPr lang="en-US" smtClean="0"/>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40847D7A-FC7B-4E73-A952-471C3DB3F104}" type="datetimeFigureOut">
              <a:rPr lang="en-US" smtClean="0"/>
              <a:t>11/13/2013</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2721E481-3DD7-4DC6-801F-72690E47938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40847D7A-FC7B-4E73-A952-471C3DB3F104}" type="datetimeFigureOut">
              <a:rPr lang="en-US" smtClean="0"/>
              <a:t>11/13/2013</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721E481-3DD7-4DC6-801F-72690E47938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0847D7A-FC7B-4E73-A952-471C3DB3F104}" type="datetimeFigureOut">
              <a:rPr lang="en-US" smtClean="0"/>
              <a:t>11/13/2013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21E481-3DD7-4DC6-801F-72690E47938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40847D7A-FC7B-4E73-A952-471C3DB3F104}" type="datetimeFigureOut">
              <a:rPr lang="en-US" smtClean="0"/>
              <a:t>11/13/2013</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2721E481-3DD7-4DC6-801F-72690E47938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40847D7A-FC7B-4E73-A952-471C3DB3F104}" type="datetimeFigureOut">
              <a:rPr lang="en-US" smtClean="0"/>
              <a:t>11/13/2013</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721E481-3DD7-4DC6-801F-72690E47938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40847D7A-FC7B-4E73-A952-471C3DB3F104}" type="datetimeFigureOut">
              <a:rPr lang="en-US" smtClean="0"/>
              <a:t>11/13/2013</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721E481-3DD7-4DC6-801F-72690E47938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40847D7A-FC7B-4E73-A952-471C3DB3F104}" type="datetimeFigureOut">
              <a:rPr lang="en-US" smtClean="0"/>
              <a:t>11/13/2013</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2721E481-3DD7-4DC6-801F-72690E479384}"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zaMyUuL_8j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00088" y="776288"/>
            <a:ext cx="8062912" cy="1470025"/>
          </a:xfrm>
        </p:spPr>
        <p:txBody>
          <a:bodyPr>
            <a:normAutofit/>
          </a:bodyPr>
          <a:lstStyle/>
          <a:p>
            <a:r>
              <a:rPr lang="en-US" sz="2800" dirty="0" smtClean="0"/>
              <a:t>Who’s Watching Who?</a:t>
            </a:r>
            <a:br>
              <a:rPr lang="en-US" sz="2800" dirty="0" smtClean="0"/>
            </a:br>
            <a:r>
              <a:rPr lang="en-US" sz="2800" dirty="0" smtClean="0"/>
              <a:t>Paranoia &amp; Consumerism in </a:t>
            </a:r>
            <a:r>
              <a:rPr lang="en-US" sz="2800" i="1" dirty="0" smtClean="0"/>
              <a:t>White Noise</a:t>
            </a:r>
            <a:endParaRPr lang="en-US" sz="2800" i="1" dirty="0"/>
          </a:p>
        </p:txBody>
      </p:sp>
      <p:sp>
        <p:nvSpPr>
          <p:cNvPr id="3" name="Subtitle 2"/>
          <p:cNvSpPr>
            <a:spLocks noGrp="1"/>
          </p:cNvSpPr>
          <p:nvPr>
            <p:ph type="subTitle" idx="1"/>
          </p:nvPr>
        </p:nvSpPr>
        <p:spPr>
          <a:xfrm>
            <a:off x="700088" y="2250280"/>
            <a:ext cx="8062912" cy="1752600"/>
          </a:xfrm>
        </p:spPr>
        <p:txBody>
          <a:bodyPr>
            <a:normAutofit/>
          </a:bodyPr>
          <a:lstStyle/>
          <a:p>
            <a:r>
              <a:rPr lang="en-US" sz="1800" b="1" dirty="0" smtClean="0"/>
              <a:t>Jessica </a:t>
            </a:r>
            <a:r>
              <a:rPr lang="en-US" sz="1800" b="1" dirty="0" err="1" smtClean="0"/>
              <a:t>Diepholz</a:t>
            </a:r>
            <a:r>
              <a:rPr lang="en-US" sz="1800" b="1" dirty="0" smtClean="0"/>
              <a:t>, Jesse Mixson, Catalina </a:t>
            </a:r>
            <a:r>
              <a:rPr lang="en-US" sz="1800" b="1" dirty="0" err="1" smtClean="0"/>
              <a:t>Valez</a:t>
            </a:r>
            <a:endParaRPr lang="en-US" sz="1800" b="1" dirty="0"/>
          </a:p>
        </p:txBody>
      </p:sp>
    </p:spTree>
    <p:extLst>
      <p:ext uri="{BB962C8B-B14F-4D97-AF65-F5344CB8AC3E}">
        <p14:creationId xmlns:p14="http://schemas.microsoft.com/office/powerpoint/2010/main" val="2751597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Jack’s Response</a:t>
            </a:r>
            <a:endParaRPr lang="en-US" dirty="0"/>
          </a:p>
        </p:txBody>
      </p:sp>
      <p:sp>
        <p:nvSpPr>
          <p:cNvPr id="3" name="Content Placeholder 2"/>
          <p:cNvSpPr>
            <a:spLocks noGrp="1"/>
          </p:cNvSpPr>
          <p:nvPr>
            <p:ph idx="1"/>
          </p:nvPr>
        </p:nvSpPr>
        <p:spPr>
          <a:xfrm>
            <a:off x="457200" y="1752600"/>
            <a:ext cx="8229600" cy="4800600"/>
          </a:xfrm>
        </p:spPr>
        <p:txBody>
          <a:bodyPr>
            <a:noAutofit/>
          </a:bodyPr>
          <a:lstStyle/>
          <a:p>
            <a:r>
              <a:rPr lang="en-US" sz="1400" dirty="0"/>
              <a:t>Jack is constantly thinking about his fear of death. He constantly fears death because the media like television and radio constantly show and talk about the horrors like </a:t>
            </a:r>
            <a:r>
              <a:rPr lang="en-US" sz="1400" dirty="0" smtClean="0"/>
              <a:t>death </a:t>
            </a:r>
            <a:r>
              <a:rPr lang="en-US" sz="1400" dirty="0"/>
              <a:t>(media on school teachers, the elderly people in the mall that died, etc...). </a:t>
            </a:r>
            <a:endParaRPr lang="en-US" sz="1400" dirty="0" smtClean="0"/>
          </a:p>
          <a:p>
            <a:r>
              <a:rPr lang="en-US" sz="1400" dirty="0" smtClean="0"/>
              <a:t>Death </a:t>
            </a:r>
            <a:r>
              <a:rPr lang="en-US" sz="1400" dirty="0"/>
              <a:t>is always in the media and Jack can not escape it. Since he is so caught up into consumer culture with the media, television, and radio, then he is always around death and he can not shake the fear of his eventual death. When he eventually gets exposed to </a:t>
            </a:r>
            <a:r>
              <a:rPr lang="en-US" sz="1400" dirty="0" err="1"/>
              <a:t>Nyodene</a:t>
            </a:r>
            <a:r>
              <a:rPr lang="en-US" sz="1400" dirty="0"/>
              <a:t> D, he has no choice but to accept the fact that he is going to die. </a:t>
            </a:r>
            <a:endParaRPr lang="en-US" sz="1400" dirty="0" smtClean="0"/>
          </a:p>
          <a:p>
            <a:r>
              <a:rPr lang="en-US" sz="1400" dirty="0" smtClean="0"/>
              <a:t>Before </a:t>
            </a:r>
            <a:r>
              <a:rPr lang="en-US" sz="1400" dirty="0"/>
              <a:t>the exposure he only toyed with the fact of death, but now he knows that he will die in about 15 years because of the exposure of </a:t>
            </a:r>
            <a:r>
              <a:rPr lang="en-US" sz="1400" dirty="0" err="1" smtClean="0"/>
              <a:t>Nyodene</a:t>
            </a:r>
            <a:r>
              <a:rPr lang="en-US" sz="1400" dirty="0" smtClean="0"/>
              <a:t> D </a:t>
            </a:r>
            <a:r>
              <a:rPr lang="en-US" sz="1400" dirty="0"/>
              <a:t>in the </a:t>
            </a:r>
            <a:r>
              <a:rPr lang="en-US" sz="1400" dirty="0" smtClean="0"/>
              <a:t>airborne </a:t>
            </a:r>
            <a:r>
              <a:rPr lang="en-US" sz="1400" dirty="0"/>
              <a:t>toxic event. He now gets more paranoid about his own death and will go to extreme measures to stop fearing death. </a:t>
            </a:r>
            <a:endParaRPr lang="en-US" sz="1400" dirty="0" smtClean="0"/>
          </a:p>
          <a:p>
            <a:r>
              <a:rPr lang="en-US" sz="1400" dirty="0" smtClean="0"/>
              <a:t>He </a:t>
            </a:r>
            <a:r>
              <a:rPr lang="en-US" sz="1400" dirty="0"/>
              <a:t>even shoots Willie in order to get the </a:t>
            </a:r>
            <a:r>
              <a:rPr lang="en-US" sz="1400" dirty="0" err="1"/>
              <a:t>Dylar</a:t>
            </a:r>
            <a:r>
              <a:rPr lang="en-US" sz="1400" dirty="0"/>
              <a:t> that could possibly (but it won’t work because it has crazy side effects) work. </a:t>
            </a:r>
            <a:endParaRPr lang="en-US" sz="1400" dirty="0" smtClean="0"/>
          </a:p>
          <a:p>
            <a:r>
              <a:rPr lang="en-US" sz="1400" dirty="0" smtClean="0"/>
              <a:t>He </a:t>
            </a:r>
            <a:r>
              <a:rPr lang="en-US" sz="1400" dirty="0"/>
              <a:t>risks the side effects in order to get the slightest chance at having relief of fearing death constantly. His coping: he tries to cope with his fear of death by engorging in his schoolwork. </a:t>
            </a:r>
            <a:endParaRPr lang="en-US" sz="1400" dirty="0" smtClean="0"/>
          </a:p>
          <a:p>
            <a:r>
              <a:rPr lang="en-US" sz="1400" dirty="0" smtClean="0"/>
              <a:t>His </a:t>
            </a:r>
            <a:r>
              <a:rPr lang="en-US" sz="1400" dirty="0"/>
              <a:t>schoolwork is a vice and soothes him and temporarily relieves him of fearing his eventual death. And there was the part where he said </a:t>
            </a:r>
            <a:r>
              <a:rPr lang="en-US" sz="1400" dirty="0" smtClean="0"/>
              <a:t>something </a:t>
            </a:r>
            <a:r>
              <a:rPr lang="en-US" sz="1400" dirty="0"/>
              <a:t>like </a:t>
            </a:r>
            <a:r>
              <a:rPr lang="en-US" sz="1400" dirty="0" smtClean="0"/>
              <a:t>“I </a:t>
            </a:r>
            <a:r>
              <a:rPr lang="en-US" sz="1400" dirty="0"/>
              <a:t>wish </a:t>
            </a:r>
            <a:r>
              <a:rPr lang="en-US" sz="1400" dirty="0" smtClean="0"/>
              <a:t>I had </a:t>
            </a:r>
            <a:r>
              <a:rPr lang="en-US" sz="1400" dirty="0"/>
              <a:t>my coat and glasses" it was earlier in the novel but that could work with his coping mechanism. His school outfit soothes him. He also said that in the mall---</a:t>
            </a:r>
            <a:r>
              <a:rPr lang="en-US" sz="1400" dirty="0" smtClean="0"/>
              <a:t>consumerism, </a:t>
            </a:r>
            <a:r>
              <a:rPr lang="en-US" sz="1400" dirty="0" err="1"/>
              <a:t>BLAM</a:t>
            </a:r>
            <a:r>
              <a:rPr lang="en-US" sz="1400" dirty="0"/>
              <a:t>.</a:t>
            </a:r>
          </a:p>
        </p:txBody>
      </p:sp>
    </p:spTree>
    <p:extLst>
      <p:ext uri="{BB962C8B-B14F-4D97-AF65-F5344CB8AC3E}">
        <p14:creationId xmlns:p14="http://schemas.microsoft.com/office/powerpoint/2010/main" val="18797023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Element: Jack</a:t>
            </a:r>
            <a:endParaRPr lang="en-US" dirty="0"/>
          </a:p>
        </p:txBody>
      </p:sp>
      <p:pic>
        <p:nvPicPr>
          <p:cNvPr id="4" name="Content Placeholder 3">
            <a:hlinkClick r:id="rId3"/>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7400" y="1600200"/>
            <a:ext cx="5181600" cy="2919210"/>
          </a:xfrm>
          <a:prstGeom prst="rect">
            <a:avLst/>
          </a:prstGeom>
        </p:spPr>
      </p:pic>
      <p:sp>
        <p:nvSpPr>
          <p:cNvPr id="5" name="TextBox 4"/>
          <p:cNvSpPr txBox="1"/>
          <p:nvPr/>
        </p:nvSpPr>
        <p:spPr>
          <a:xfrm>
            <a:off x="533400" y="4572000"/>
            <a:ext cx="8229600" cy="1815882"/>
          </a:xfrm>
          <a:prstGeom prst="rect">
            <a:avLst/>
          </a:prstGeom>
          <a:noFill/>
        </p:spPr>
        <p:txBody>
          <a:bodyPr wrap="square" rtlCol="0">
            <a:spAutoFit/>
          </a:bodyPr>
          <a:lstStyle/>
          <a:p>
            <a:r>
              <a:rPr lang="en-US" sz="1600" dirty="0" smtClean="0"/>
              <a:t>I picked this visual element because of course the first song that comes to my mind when reading this novel was Radioactive by Imagine Dragons. If you listen to the lyrics of Radioactive, "I'm breathing in the chemicals....". Just like Jack has now been exposed to </a:t>
            </a:r>
            <a:r>
              <a:rPr lang="en-US" sz="1600" dirty="0" err="1" smtClean="0"/>
              <a:t>Nylodene</a:t>
            </a:r>
            <a:r>
              <a:rPr lang="en-US" sz="1600" dirty="0" smtClean="0"/>
              <a:t> D. And this is a mash-up with Drank by Kendrick Lamar, Drank starts with lyrics like "drinking their sorrows" and lyrics along those lines. Therefore drinking is used as a coping mechanism in the song just like the characters Jack and Babette have to cope with their fear of death.   </a:t>
            </a:r>
            <a:endParaRPr lang="en-US" sz="1600" dirty="0"/>
          </a:p>
        </p:txBody>
      </p:sp>
    </p:spTree>
    <p:extLst>
      <p:ext uri="{BB962C8B-B14F-4D97-AF65-F5344CB8AC3E}">
        <p14:creationId xmlns:p14="http://schemas.microsoft.com/office/powerpoint/2010/main" val="202819489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Babette’s Response</a:t>
            </a:r>
            <a:endParaRPr lang="en-US" dirty="0"/>
          </a:p>
        </p:txBody>
      </p:sp>
      <p:sp>
        <p:nvSpPr>
          <p:cNvPr id="3" name="Content Placeholder 2"/>
          <p:cNvSpPr>
            <a:spLocks noGrp="1"/>
          </p:cNvSpPr>
          <p:nvPr>
            <p:ph idx="1"/>
          </p:nvPr>
        </p:nvSpPr>
        <p:spPr/>
        <p:txBody>
          <a:bodyPr>
            <a:noAutofit/>
          </a:bodyPr>
          <a:lstStyle/>
          <a:p>
            <a:r>
              <a:rPr lang="en-US" sz="1800" dirty="0"/>
              <a:t>Babette is seen as the quintessential housewife: beautiful, poised, and involved in her community. However, her desperate need to maintain such perfection leads her down the road of infidelity and secrecy. </a:t>
            </a:r>
            <a:endParaRPr lang="en-US" sz="1800" dirty="0" smtClean="0"/>
          </a:p>
          <a:p>
            <a:r>
              <a:rPr lang="en-US" sz="1800" dirty="0" smtClean="0"/>
              <a:t>Babette’s </a:t>
            </a:r>
            <a:r>
              <a:rPr lang="en-US" sz="1800" dirty="0"/>
              <a:t>willingness to have an affair in order to obtain medication speaks to the prevalence of consumerism during the </a:t>
            </a:r>
            <a:r>
              <a:rPr lang="en-US" sz="1800" dirty="0" err="1"/>
              <a:t>1980s</a:t>
            </a:r>
            <a:r>
              <a:rPr lang="en-US" sz="1800" dirty="0"/>
              <a:t>. She explains that she was simply “doing what I [she] had to do” in order to fix her perceived ailment. </a:t>
            </a:r>
          </a:p>
          <a:p>
            <a:r>
              <a:rPr lang="en-US" sz="1800" dirty="0" smtClean="0"/>
              <a:t>How </a:t>
            </a:r>
            <a:r>
              <a:rPr lang="en-US" sz="1800" dirty="0"/>
              <a:t>Babette came to find out about </a:t>
            </a:r>
            <a:r>
              <a:rPr lang="en-US" sz="1800" dirty="0" err="1"/>
              <a:t>Dylar</a:t>
            </a:r>
            <a:r>
              <a:rPr lang="en-US" sz="1800" dirty="0"/>
              <a:t> also speaks to the consumer culture of the time. </a:t>
            </a:r>
            <a:r>
              <a:rPr lang="en-US" sz="1800" dirty="0" err="1"/>
              <a:t>DeLillo</a:t>
            </a:r>
            <a:r>
              <a:rPr lang="en-US" sz="1800" dirty="0"/>
              <a:t> points out that not only are people engrossed by the media, but use it to medicate themselves, both from their mundane lives and in a literal sense. </a:t>
            </a:r>
          </a:p>
          <a:p>
            <a:r>
              <a:rPr lang="en-US" sz="1800" dirty="0" err="1" smtClean="0"/>
              <a:t>DeLillo</a:t>
            </a:r>
            <a:r>
              <a:rPr lang="en-US" sz="1800" dirty="0" smtClean="0"/>
              <a:t> </a:t>
            </a:r>
            <a:r>
              <a:rPr lang="en-US" sz="1800" dirty="0"/>
              <a:t>uses Babette as a means by which to show that the domestic sphere is not a place of domestic security, but can actually be a breeding ground for dysfunction and disasters of their own right.</a:t>
            </a:r>
          </a:p>
        </p:txBody>
      </p:sp>
    </p:spTree>
    <p:extLst>
      <p:ext uri="{BB962C8B-B14F-4D97-AF65-F5344CB8AC3E}">
        <p14:creationId xmlns:p14="http://schemas.microsoft.com/office/powerpoint/2010/main" val="17499806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67494"/>
            <a:ext cx="8229600" cy="1399032"/>
          </a:xfrm>
        </p:spPr>
        <p:txBody>
          <a:bodyPr/>
          <a:lstStyle/>
          <a:p>
            <a:r>
              <a:rPr lang="en-US" dirty="0" smtClean="0"/>
              <a:t>Visual Element: Babette</a:t>
            </a:r>
            <a:endParaRPr lang="en-US" dirty="0"/>
          </a:p>
        </p:txBody>
      </p:sp>
      <p:pic>
        <p:nvPicPr>
          <p:cNvPr id="5"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24400" y="1676400"/>
            <a:ext cx="3863255" cy="3863255"/>
          </a:xfrm>
        </p:spPr>
      </p:pic>
      <p:sp>
        <p:nvSpPr>
          <p:cNvPr id="6" name="TextBox 5"/>
          <p:cNvSpPr txBox="1"/>
          <p:nvPr/>
        </p:nvSpPr>
        <p:spPr>
          <a:xfrm>
            <a:off x="381000" y="1676400"/>
            <a:ext cx="3886200" cy="646331"/>
          </a:xfrm>
          <a:prstGeom prst="rect">
            <a:avLst/>
          </a:prstGeom>
          <a:noFill/>
        </p:spPr>
        <p:txBody>
          <a:bodyPr wrap="square" rtlCol="0">
            <a:spAutoFit/>
          </a:bodyPr>
          <a:lstStyle/>
          <a:p>
            <a:r>
              <a:rPr lang="en-US" dirty="0" smtClean="0"/>
              <a:t>Explanation here.</a:t>
            </a:r>
          </a:p>
          <a:p>
            <a:endParaRPr lang="en-US" dirty="0"/>
          </a:p>
        </p:txBody>
      </p:sp>
    </p:spTree>
    <p:extLst>
      <p:ext uri="{BB962C8B-B14F-4D97-AF65-F5344CB8AC3E}">
        <p14:creationId xmlns:p14="http://schemas.microsoft.com/office/powerpoint/2010/main" val="35380899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Heinrich’s Response</a:t>
            </a:r>
            <a:endParaRPr lang="en-US" dirty="0"/>
          </a:p>
        </p:txBody>
      </p:sp>
      <p:sp>
        <p:nvSpPr>
          <p:cNvPr id="3" name="Content Placeholder 2"/>
          <p:cNvSpPr>
            <a:spLocks noGrp="1"/>
          </p:cNvSpPr>
          <p:nvPr>
            <p:ph sz="half" idx="1"/>
          </p:nvPr>
        </p:nvSpPr>
        <p:spPr>
          <a:xfrm>
            <a:off x="457200" y="1600200"/>
            <a:ext cx="4038600" cy="4525963"/>
          </a:xfrm>
        </p:spPr>
        <p:txBody>
          <a:bodyPr>
            <a:normAutofit/>
          </a:bodyPr>
          <a:lstStyle/>
          <a:p>
            <a:r>
              <a:rPr lang="en-US" sz="1600" dirty="0" smtClean="0"/>
              <a:t>First Impressions</a:t>
            </a:r>
          </a:p>
          <a:p>
            <a:pPr lvl="1"/>
            <a:r>
              <a:rPr lang="en-US" sz="1200" dirty="0" smtClean="0"/>
              <a:t>In chapter six, he and Jack have a sensory debate that would make Descartes proud.  Right away, he’s a questioning force to the extreme.</a:t>
            </a:r>
          </a:p>
          <a:p>
            <a:pPr lvl="1"/>
            <a:r>
              <a:rPr lang="en-US" sz="1200" dirty="0" smtClean="0"/>
              <a:t>“What truth does he want?” and “What good is my truth?  My truth means nothing.” (23)</a:t>
            </a:r>
          </a:p>
          <a:p>
            <a:pPr lvl="1"/>
            <a:endParaRPr lang="en-US" sz="1200" dirty="0" smtClean="0"/>
          </a:p>
          <a:p>
            <a:r>
              <a:rPr lang="en-US" sz="1400" dirty="0" smtClean="0"/>
              <a:t>Cynical, Concerned, Connected</a:t>
            </a:r>
          </a:p>
          <a:p>
            <a:pPr lvl="1"/>
            <a:r>
              <a:rPr lang="en-US" sz="1200" dirty="0" smtClean="0"/>
              <a:t>Heinrich is constantly seen either consuming or referencing media to inform him of the latest disaster.</a:t>
            </a:r>
          </a:p>
          <a:p>
            <a:pPr lvl="1"/>
            <a:r>
              <a:rPr lang="en-US" sz="1200" dirty="0" smtClean="0"/>
              <a:t>He’s often the first to react to many of the disasters, from the plane crash footage on TV to black billowing cloud.</a:t>
            </a:r>
            <a:endParaRPr lang="en-US" sz="1200" dirty="0"/>
          </a:p>
        </p:txBody>
      </p:sp>
      <p:sp>
        <p:nvSpPr>
          <p:cNvPr id="4" name="Content Placeholder 3"/>
          <p:cNvSpPr>
            <a:spLocks noGrp="1"/>
          </p:cNvSpPr>
          <p:nvPr>
            <p:ph sz="half" idx="2"/>
          </p:nvPr>
        </p:nvSpPr>
        <p:spPr>
          <a:xfrm>
            <a:off x="4648200" y="1600200"/>
            <a:ext cx="4114800" cy="4876800"/>
          </a:xfrm>
        </p:spPr>
        <p:txBody>
          <a:bodyPr>
            <a:noAutofit/>
          </a:bodyPr>
          <a:lstStyle/>
          <a:p>
            <a:r>
              <a:rPr lang="en-US" sz="1400" dirty="0" smtClean="0"/>
              <a:t>Airborne Toxic Event</a:t>
            </a:r>
            <a:endParaRPr lang="en-US" sz="1400" dirty="0"/>
          </a:p>
          <a:p>
            <a:pPr lvl="1"/>
            <a:r>
              <a:rPr lang="en-US" sz="1200" dirty="0"/>
              <a:t>Heinrich </a:t>
            </a:r>
            <a:r>
              <a:rPr lang="en-US" sz="1200" dirty="0" smtClean="0"/>
              <a:t>is the first to react to news of the derailment and he immediately begins watching and questioning.</a:t>
            </a:r>
          </a:p>
          <a:p>
            <a:pPr lvl="1"/>
            <a:r>
              <a:rPr lang="en-US" sz="1200" dirty="0" smtClean="0"/>
              <a:t>He tries to maintain a sense of authority and wants to know more than anyone else in the family. </a:t>
            </a:r>
          </a:p>
          <a:p>
            <a:pPr lvl="1"/>
            <a:r>
              <a:rPr lang="en-US" sz="1200" dirty="0" smtClean="0"/>
              <a:t>Once the cloud arrives, he takes to spouting off information on new symptoms and focusing on bigger (and/or smaller) dangers.</a:t>
            </a:r>
          </a:p>
          <a:p>
            <a:pPr lvl="1"/>
            <a:endParaRPr lang="en-US" sz="1200" dirty="0"/>
          </a:p>
          <a:p>
            <a:r>
              <a:rPr lang="en-US" sz="1400" dirty="0" smtClean="0"/>
              <a:t>Enjoyment?</a:t>
            </a:r>
          </a:p>
          <a:p>
            <a:pPr lvl="1"/>
            <a:r>
              <a:rPr lang="en-US" sz="1200" dirty="0" smtClean="0"/>
              <a:t>Curiously, Jack notes Heinrich “seemed to take pleasure” in the prospect of “demonstrations, panic, violence, and social disorder” in response to disaster. (174)</a:t>
            </a:r>
          </a:p>
          <a:p>
            <a:pPr lvl="1"/>
            <a:r>
              <a:rPr lang="en-US" sz="1200" dirty="0" smtClean="0"/>
              <a:t>Heinrich’s cynical awareness lets him cope because if he’s aware and chooses to scoff as he acts, that forms an emotional barrier.</a:t>
            </a:r>
            <a:endParaRPr lang="en-US" sz="2400" dirty="0"/>
          </a:p>
        </p:txBody>
      </p:sp>
    </p:spTree>
    <p:extLst>
      <p:ext uri="{BB962C8B-B14F-4D97-AF65-F5344CB8AC3E}">
        <p14:creationId xmlns:p14="http://schemas.microsoft.com/office/powerpoint/2010/main" val="36774623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Context: MTV Generation</a:t>
            </a:r>
            <a:endParaRPr lang="en-US" dirty="0"/>
          </a:p>
        </p:txBody>
      </p:sp>
      <p:sp>
        <p:nvSpPr>
          <p:cNvPr id="3" name="Content Placeholder 2"/>
          <p:cNvSpPr>
            <a:spLocks noGrp="1"/>
          </p:cNvSpPr>
          <p:nvPr>
            <p:ph sz="half" idx="1"/>
          </p:nvPr>
        </p:nvSpPr>
        <p:spPr/>
        <p:txBody>
          <a:bodyPr>
            <a:noAutofit/>
          </a:bodyPr>
          <a:lstStyle/>
          <a:p>
            <a:r>
              <a:rPr lang="en-US" sz="1800" dirty="0" smtClean="0"/>
              <a:t>Heinrich’s behavior works well for his role as a teenager in the </a:t>
            </a:r>
            <a:r>
              <a:rPr lang="en-US" sz="1800" dirty="0" err="1" smtClean="0"/>
              <a:t>1980s</a:t>
            </a:r>
            <a:r>
              <a:rPr lang="en-US" sz="1800" dirty="0" smtClean="0"/>
              <a:t>.  He’s disillusioned, sees chaos from even the smallest things, and questions everything he doesn’t volunteer himself.</a:t>
            </a:r>
          </a:p>
          <a:p>
            <a:endParaRPr lang="en-US" sz="1800" dirty="0" smtClean="0"/>
          </a:p>
          <a:p>
            <a:r>
              <a:rPr lang="en-US" sz="1800" dirty="0" smtClean="0"/>
              <a:t>Often labeled the MTV Generation or Generation X, the stereotype is of disenfranchised youth, less idealistic and more materialistic, and often a bit lazy.</a:t>
            </a:r>
            <a:endParaRPr lang="en-US" sz="1800" dirty="0"/>
          </a:p>
        </p:txBody>
      </p:sp>
      <p:sp>
        <p:nvSpPr>
          <p:cNvPr id="4" name="Content Placeholder 3"/>
          <p:cNvSpPr>
            <a:spLocks noGrp="1"/>
          </p:cNvSpPr>
          <p:nvPr>
            <p:ph sz="half" idx="2"/>
          </p:nvPr>
        </p:nvSpPr>
        <p:spPr/>
        <p:txBody>
          <a:bodyPr>
            <a:noAutofit/>
          </a:bodyPr>
          <a:lstStyle/>
          <a:p>
            <a:r>
              <a:rPr lang="en-US" sz="1800" dirty="0" smtClean="0"/>
              <a:t>However, studies since the </a:t>
            </a:r>
            <a:r>
              <a:rPr lang="en-US" sz="1800" dirty="0" err="1" smtClean="0"/>
              <a:t>80s</a:t>
            </a:r>
            <a:r>
              <a:rPr lang="en-US" sz="1800" dirty="0" smtClean="0"/>
              <a:t> have shown this generation to  be one of the most educated, well-adjusted, and involved compared to those that came before.</a:t>
            </a:r>
          </a:p>
          <a:p>
            <a:endParaRPr lang="en-US" sz="1800" dirty="0"/>
          </a:p>
          <a:p>
            <a:r>
              <a:rPr lang="en-US" sz="1800" dirty="0" smtClean="0"/>
              <a:t>For example, the Corporation for National and Community Service  ranked Gen X top for volunteering based on a moving average from 2009 to 2011.</a:t>
            </a:r>
            <a:endParaRPr lang="en-US" sz="1800" dirty="0"/>
          </a:p>
        </p:txBody>
      </p:sp>
    </p:spTree>
    <p:extLst>
      <p:ext uri="{BB962C8B-B14F-4D97-AF65-F5344CB8AC3E}">
        <p14:creationId xmlns:p14="http://schemas.microsoft.com/office/powerpoint/2010/main" val="177271043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Element: Heinrich</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24000" y="1752600"/>
            <a:ext cx="6324600" cy="2796455"/>
          </a:xfrm>
        </p:spPr>
      </p:pic>
      <p:sp>
        <p:nvSpPr>
          <p:cNvPr id="6" name="TextBox 5"/>
          <p:cNvSpPr txBox="1"/>
          <p:nvPr/>
        </p:nvSpPr>
        <p:spPr>
          <a:xfrm>
            <a:off x="457200" y="5029200"/>
            <a:ext cx="8153400" cy="1477328"/>
          </a:xfrm>
          <a:prstGeom prst="rect">
            <a:avLst/>
          </a:prstGeom>
          <a:noFill/>
        </p:spPr>
        <p:txBody>
          <a:bodyPr wrap="square" rtlCol="0">
            <a:spAutoFit/>
          </a:bodyPr>
          <a:lstStyle/>
          <a:p>
            <a:r>
              <a:rPr lang="en-US" dirty="0" smtClean="0"/>
              <a:t>This </a:t>
            </a:r>
            <a:r>
              <a:rPr lang="en-US" dirty="0" err="1" smtClean="0"/>
              <a:t>XKCD</a:t>
            </a:r>
            <a:r>
              <a:rPr lang="en-US" dirty="0" smtClean="0"/>
              <a:t> comic shows how generations are often characterized just as much by the generation that raised them, if not more.  In </a:t>
            </a:r>
            <a:r>
              <a:rPr lang="en-US" i="1" dirty="0" smtClean="0"/>
              <a:t>White Noise</a:t>
            </a:r>
            <a:r>
              <a:rPr lang="en-US" dirty="0" smtClean="0"/>
              <a:t>, Heinrich is a paranoid smartass of a 14-year-old who is constantly tuning in to the latest disaster, but with </a:t>
            </a:r>
            <a:r>
              <a:rPr lang="en-US" dirty="0" smtClean="0"/>
              <a:t>the environment he’s being raised in and </a:t>
            </a:r>
            <a:r>
              <a:rPr lang="en-US" dirty="0" smtClean="0"/>
              <a:t>parents like Jack and Babette, this behavior makes perfect sense.</a:t>
            </a:r>
            <a:endParaRPr lang="en-US" dirty="0"/>
          </a:p>
        </p:txBody>
      </p:sp>
      <p:sp>
        <p:nvSpPr>
          <p:cNvPr id="7" name="TextBox 6"/>
          <p:cNvSpPr txBox="1"/>
          <p:nvPr/>
        </p:nvSpPr>
        <p:spPr>
          <a:xfrm>
            <a:off x="1447800" y="4523601"/>
            <a:ext cx="1828800" cy="261610"/>
          </a:xfrm>
          <a:prstGeom prst="rect">
            <a:avLst/>
          </a:prstGeom>
          <a:noFill/>
        </p:spPr>
        <p:txBody>
          <a:bodyPr wrap="square" rtlCol="0">
            <a:spAutoFit/>
          </a:bodyPr>
          <a:lstStyle/>
          <a:p>
            <a:r>
              <a:rPr lang="en-US" sz="1100" dirty="0" smtClean="0"/>
              <a:t>www.xkcd.com/973/</a:t>
            </a:r>
            <a:endParaRPr lang="en-US" sz="1100" dirty="0"/>
          </a:p>
        </p:txBody>
      </p:sp>
    </p:spTree>
    <p:extLst>
      <p:ext uri="{BB962C8B-B14F-4D97-AF65-F5344CB8AC3E}">
        <p14:creationId xmlns:p14="http://schemas.microsoft.com/office/powerpoint/2010/main" val="1663819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Open-Ended Questions</a:t>
            </a:r>
            <a:endParaRPr lang="en-US" dirty="0"/>
          </a:p>
        </p:txBody>
      </p:sp>
      <p:sp>
        <p:nvSpPr>
          <p:cNvPr id="3" name="Content Placeholder 2"/>
          <p:cNvSpPr>
            <a:spLocks noGrp="1"/>
          </p:cNvSpPr>
          <p:nvPr>
            <p:ph idx="1"/>
          </p:nvPr>
        </p:nvSpPr>
        <p:spPr/>
        <p:txBody>
          <a:bodyPr>
            <a:noAutofit/>
          </a:bodyPr>
          <a:lstStyle/>
          <a:p>
            <a:r>
              <a:rPr lang="en-US" sz="1600" dirty="0"/>
              <a:t>Jack is fearing is death constantly and the media doesn't bother to censor out any deaths or disasters on the news. Do you think that if the media was more censored and mentioned death less that he would have less of a fear of his death</a:t>
            </a:r>
            <a:r>
              <a:rPr lang="en-US" sz="1600" dirty="0" smtClean="0"/>
              <a:t>?</a:t>
            </a:r>
          </a:p>
          <a:p>
            <a:endParaRPr lang="en-US" sz="1600" dirty="0"/>
          </a:p>
          <a:p>
            <a:r>
              <a:rPr lang="en-US" sz="1600" dirty="0" smtClean="0"/>
              <a:t>In </a:t>
            </a:r>
            <a:r>
              <a:rPr lang="en-US" sz="1600" dirty="0"/>
              <a:t>what ways do you think Babette's domestic role played in her deciding to pursue the affair? Is </a:t>
            </a:r>
            <a:r>
              <a:rPr lang="en-US" sz="1600" dirty="0" err="1"/>
              <a:t>DeLillo</a:t>
            </a:r>
            <a:r>
              <a:rPr lang="en-US" sz="1600" dirty="0"/>
              <a:t> suggesting that is impossible for homemakers to truly find happiness</a:t>
            </a:r>
            <a:r>
              <a:rPr lang="en-US" sz="1600" dirty="0" smtClean="0"/>
              <a:t>?</a:t>
            </a:r>
          </a:p>
          <a:p>
            <a:endParaRPr lang="en-US" sz="1600" dirty="0" smtClean="0"/>
          </a:p>
          <a:p>
            <a:r>
              <a:rPr lang="en-US" sz="1600" dirty="0"/>
              <a:t>Women are often seen as the heads of the domestic sphere. Does DeLillo's portrayal of Babette (and the family unit as a whole) suggest that it is impossible to have a happy family</a:t>
            </a:r>
            <a:r>
              <a:rPr lang="en-US" sz="1600" dirty="0" smtClean="0"/>
              <a:t>?</a:t>
            </a:r>
          </a:p>
          <a:p>
            <a:endParaRPr lang="en-US" sz="1600" dirty="0" smtClean="0"/>
          </a:p>
          <a:p>
            <a:r>
              <a:rPr lang="en-US" sz="1600" dirty="0" smtClean="0"/>
              <a:t>Is Heinrich’s response (constantly monitoring and questioning threats, always looking to the next) ultimately a good or useful one?  And why does he behave this way?  What is a greater influence in this – his environment or his family?</a:t>
            </a:r>
            <a:endParaRPr lang="en-US" sz="1600" dirty="0"/>
          </a:p>
        </p:txBody>
      </p:sp>
    </p:spTree>
    <p:extLst>
      <p:ext uri="{BB962C8B-B14F-4D97-AF65-F5344CB8AC3E}">
        <p14:creationId xmlns:p14="http://schemas.microsoft.com/office/powerpoint/2010/main" val="76518964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355</TotalTime>
  <Words>1217</Words>
  <Application>Microsoft Office PowerPoint</Application>
  <PresentationFormat>On-screen Show (4:3)</PresentationFormat>
  <Paragraphs>57</Paragraphs>
  <Slides>9</Slides>
  <Notes>3</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Verve</vt:lpstr>
      <vt:lpstr>Who’s Watching Who? Paranoia &amp; Consumerism in White Noise</vt:lpstr>
      <vt:lpstr>Jack’s Response</vt:lpstr>
      <vt:lpstr>Visual Element: Jack</vt:lpstr>
      <vt:lpstr>Babette’s Response</vt:lpstr>
      <vt:lpstr>Visual Element: Babette</vt:lpstr>
      <vt:lpstr>Heinrich’s Response</vt:lpstr>
      <vt:lpstr>Context: MTV Generation</vt:lpstr>
      <vt:lpstr>Visual Element: Heinrich</vt:lpstr>
      <vt:lpstr>Open-Ended 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Who’s Watching Who? Paranoia &amp; Consumerism in White Noise</dc:title>
  <dc:creator>Jesse</dc:creator>
  <cp:lastModifiedBy>Jesse</cp:lastModifiedBy>
  <cp:revision>22</cp:revision>
  <dcterms:created xsi:type="dcterms:W3CDTF">2013-11-13T19:08:17Z</dcterms:created>
  <dcterms:modified xsi:type="dcterms:W3CDTF">2013-11-14T01:04:06Z</dcterms:modified>
</cp:coreProperties>
</file>